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Manrop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914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3951" y="1288137"/>
            <a:ext cx="6048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 Main Salt Lake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947976"/>
            <a:ext cx="30480" cy="1389102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0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Name: Shreyash Lal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28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University Roll: 13030824012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6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Name: Data Structures And Algorithms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64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Code: PCCCS301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824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Dept: CSE(AI &amp; ML)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005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Sem: 3rd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186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40C3D2-07AE-5B57-007D-D50D0934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780" y="856568"/>
            <a:ext cx="1597032" cy="1480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BF6C9-3D0C-9FC6-10D7-DECD76B52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59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13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7025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Thank You!</a:t>
            </a:r>
            <a:endParaRPr lang="en-US" sz="8900" dirty="0"/>
          </a:p>
        </p:txBody>
      </p:sp>
      <p:sp>
        <p:nvSpPr>
          <p:cNvPr id="5" name="Text 3"/>
          <p:cNvSpPr/>
          <p:nvPr/>
        </p:nvSpPr>
        <p:spPr>
          <a:xfrm>
            <a:off x="793790" y="55748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87883-1E1B-992E-2339-D5C34272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Stacks: Operations and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Demystifying a Fundamental Data Structure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A10F2-930F-E494-0321-65C7E9658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701" y="512802"/>
            <a:ext cx="4662607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 Stack?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2701" y="1468517"/>
            <a:ext cx="1332499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stack is a fundamental linear data structure that follows a specific order in which operations are performed. Think of it like a pile of plates: you can only add a new plate to the top, and you can only remove the topmost plate.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2701" y="2274808"/>
            <a:ext cx="6569273" cy="5809825"/>
          </a:xfrm>
          <a:prstGeom prst="roundRect">
            <a:avLst>
              <a:gd name="adj" fmla="val 2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6773" y="2468880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LIFO Principle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46773" y="2872026"/>
            <a:ext cx="618113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 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 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irst 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46773" y="3282077"/>
            <a:ext cx="618113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means the element added most recently is the first one to be removed.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16046" y="2274808"/>
            <a:ext cx="7102842" cy="5809825"/>
          </a:xfrm>
          <a:prstGeom prst="roundRect">
            <a:avLst>
              <a:gd name="adj" fmla="val 2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02498" y="2468880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Visual</a:t>
            </a:r>
            <a:endParaRPr lang="en-US" sz="1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98" y="2970014"/>
            <a:ext cx="6181130" cy="42291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602498" y="7408902"/>
            <a:ext cx="618113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Visualizing the stack as a vertical structure helps in understanding its behavior.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674" y="343853"/>
            <a:ext cx="333684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Stack Operations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7674" y="98464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have a limited set of operations, ensuring their integrity and adherence to the LIFO principle.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7674" y="1653421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37674" y="1638181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6" name="Shape 4"/>
          <p:cNvSpPr/>
          <p:nvPr/>
        </p:nvSpPr>
        <p:spPr>
          <a:xfrm>
            <a:off x="3612594" y="1465898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7" name="Text 5"/>
          <p:cNvSpPr/>
          <p:nvPr/>
        </p:nvSpPr>
        <p:spPr>
          <a:xfrm>
            <a:off x="3725108" y="155960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77929" y="1965960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77929" y="2286357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Adds an element to the </a:t>
            </a: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the stack.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77929" y="2598896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stack.push(item)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37674" y="3251716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437674" y="3236476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13" name="Shape 11"/>
          <p:cNvSpPr/>
          <p:nvPr/>
        </p:nvSpPr>
        <p:spPr>
          <a:xfrm>
            <a:off x="3612594" y="3064193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14" name="Text 12"/>
          <p:cNvSpPr/>
          <p:nvPr/>
        </p:nvSpPr>
        <p:spPr>
          <a:xfrm>
            <a:off x="3725108" y="315789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77929" y="3564255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77929" y="3884652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Removes and returns the element from the </a:t>
            </a: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the stack.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77929" y="4197191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stack.pop()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37674" y="4850011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437674" y="4834771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20" name="Shape 18"/>
          <p:cNvSpPr/>
          <p:nvPr/>
        </p:nvSpPr>
        <p:spPr>
          <a:xfrm>
            <a:off x="3612594" y="4662488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21" name="Text 19"/>
          <p:cNvSpPr/>
          <p:nvPr/>
        </p:nvSpPr>
        <p:spPr>
          <a:xfrm>
            <a:off x="3725108" y="475619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577929" y="5162550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Peek / Top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77929" y="5482947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Returns the </a:t>
            </a: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element without removing it.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577929" y="5795486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stack.peek()</a:t>
            </a:r>
            <a:endParaRPr lang="en-US" sz="950" dirty="0"/>
          </a:p>
        </p:txBody>
      </p:sp>
      <p:sp>
        <p:nvSpPr>
          <p:cNvPr id="25" name="Shape 23"/>
          <p:cNvSpPr/>
          <p:nvPr/>
        </p:nvSpPr>
        <p:spPr>
          <a:xfrm>
            <a:off x="437674" y="6448306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437674" y="6433066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27" name="Shape 25"/>
          <p:cNvSpPr/>
          <p:nvPr/>
        </p:nvSpPr>
        <p:spPr>
          <a:xfrm>
            <a:off x="3612594" y="6260783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28" name="Text 26"/>
          <p:cNvSpPr/>
          <p:nvPr/>
        </p:nvSpPr>
        <p:spPr>
          <a:xfrm>
            <a:off x="3725108" y="635448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577929" y="6760845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isEmpty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577929" y="7081242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Checks if the stack contains any elements (returns </a:t>
            </a: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false</a:t>
            </a: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).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577929" y="7393781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stack.isEmpty()</a:t>
            </a:r>
            <a:endParaRPr lang="en-US" sz="950" dirty="0"/>
          </a:p>
        </p:txBody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66" y="1258393"/>
            <a:ext cx="5100951" cy="51009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597C98-B8EC-9DA6-1CC0-9F67CA0A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18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can be implemented using various underlying data structures, each with its own performance characteristics.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9901"/>
            <a:ext cx="13042821" cy="2989183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27521"/>
            <a:ext cx="6513790" cy="2973943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2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Arrays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744754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stack can be implemented using a dynamic array. Elements are added and removed from one end (the "top").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969550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Push: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(amortized)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411748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Pop: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3027521"/>
            <a:ext cx="6513790" cy="297394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3027521"/>
            <a:ext cx="30480" cy="2973943"/>
          </a:xfrm>
          <a:prstGeom prst="roundRect">
            <a:avLst>
              <a:gd name="adj" fmla="val 669768"/>
            </a:avLst>
          </a:prstGeom>
          <a:solidFill>
            <a:srgbClr val="E5562D"/>
          </a:solidFill>
          <a:ln/>
        </p:spPr>
      </p:sp>
      <p:sp>
        <p:nvSpPr>
          <p:cNvPr id="12" name="Text 10"/>
          <p:cNvSpPr/>
          <p:nvPr/>
        </p:nvSpPr>
        <p:spPr>
          <a:xfrm>
            <a:off x="7882176" y="32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Linked Lists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882176" y="3744754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element is a node, and the "top" of the stack is the head of the linked list.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82176" y="4606647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Push: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2176" y="5048845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Pop: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2642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Both implementations offer efficient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time complexity for core operations, making stacks a fast choice for many applications.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031712" y="4231005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E5562D"/>
            </a:solidFill>
            <a:prstDash val="solid"/>
          </a:ln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4337328"/>
            <a:ext cx="283488" cy="354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841F69-9276-144F-524B-4A7711D6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296"/>
            <a:ext cx="6421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7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are integral to many computing processes, from everyday software to complex algorithms.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775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199090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Expression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689509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in compilers and interpreters for evaluating arithmetic expressions (e.g., converting infix to postfix notation).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00775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199090"/>
            <a:ext cx="3297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Undo/Redo Functionality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3689509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Many applications use stacks to store previous states, allowing users to undo or redo actions.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Backtracking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5913596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Algorithms that explore multiple paths (like solving mazes or finding solutions in games) use stacks to keep track of previous choices.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5913596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Recursive function calls implicitly use a call stack to manage function contexts and return addresses.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6643D6-3A8C-FF73-49C2-60CBAF7FC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66380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 Valid Parentheses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How do we check if a string of parentheses is valid (e.g., 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"()[]{}"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valid, but 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"([)]"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not)?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Stack Solution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Iterate through the string.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an opening bracket (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(, [, {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is found, </a:t>
            </a: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it onto the stack.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16468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 closing bracket (</a:t>
            </a: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), ], }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is found: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172" y="3506391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if the stack is </a:t>
            </a: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empty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if the top element doesn't match the corresponding opening bracket.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12849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they match, </a:t>
            </a: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top element.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3172" y="447020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Otherwise, the string is invalid.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3172" y="481191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4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After iterating, if the stack is </a:t>
            </a: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empty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the string is valid.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97" y="760645"/>
            <a:ext cx="5840878" cy="5840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47BAE-C8A8-3F4D-DC6B-50E1C622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46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are intuitive yet powerful. Understanding their behavior is crucial for efficient algorithm design.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851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3927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927634"/>
            <a:ext cx="46945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LIFO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defining principle.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456884" y="38851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927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927634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Peek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core operations.</a:t>
            </a:r>
            <a:endParaRPr lang="en-US" sz="2650" dirty="0"/>
          </a:p>
        </p:txBody>
      </p:sp>
      <p:sp>
        <p:nvSpPr>
          <p:cNvPr id="10" name="Shape 8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8860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530906" y="5274350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implemented with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 lists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650" dirty="0"/>
          </a:p>
        </p:txBody>
      </p:sp>
      <p:sp>
        <p:nvSpPr>
          <p:cNvPr id="13" name="Shape 11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41955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194000" y="5274350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Versatile in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applications</a:t>
            </a: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3B73-F84A-6B40-1F88-4B775204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941"/>
            <a:ext cx="7779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Reading &amp;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Textbooks: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2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Cormen, T. H., Leiserson, C. E., Rivest, R. L., &amp; Stein, C. (2009). </a:t>
            </a: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Introduction to Algorithms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(3rd ed.). MIT Press.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Goodrich, M. T., Tamassia, R., &amp; Goldwasser, M. H. (2014). </a:t>
            </a: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Structures and Algorithms in Java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(6th ed.). Wiley.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8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Research Papers: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807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Knuth, D. E. (1997). </a:t>
            </a: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Art of Computer Programming, Volume 1: Fundamental Algorithms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(3rd ed.). Addison-Wesley Professional.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6AD24-0D6A-E33B-FE96-74D533E7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306" y="7235976"/>
            <a:ext cx="2219093" cy="993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728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Manrope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SHREYASH LAL</dc:creator>
  <cp:lastModifiedBy>SHREYASH LAL</cp:lastModifiedBy>
  <cp:revision>3</cp:revision>
  <dcterms:created xsi:type="dcterms:W3CDTF">2025-08-10T18:29:47Z</dcterms:created>
  <dcterms:modified xsi:type="dcterms:W3CDTF">2025-08-10T18:39:07Z</dcterms:modified>
</cp:coreProperties>
</file>